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A848F04-B58F-48AC-BD2F-C875FB3EAFF9}">
          <p14:sldIdLst>
            <p14:sldId id="256"/>
            <p14:sldId id="257"/>
            <p14:sldId id="258"/>
            <p14:sldId id="261"/>
            <p14:sldId id="262"/>
            <p14:sldId id="263"/>
          </p14:sldIdLst>
        </p14:section>
        <p14:section name="credit" id="{3C61A34F-88FB-4283-9E14-4F3BD85BBCCB}">
          <p14:sldIdLst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E"/>
    <a:srgbClr val="E85151"/>
    <a:srgbClr val="DE0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58" d="100"/>
          <a:sy n="58" d="100"/>
        </p:scale>
        <p:origin x="90" y="4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120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77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79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0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343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65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259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631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88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431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43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2500E-5085-4EEE-817B-0A5633A96A36}" type="datetimeFigureOut">
              <a:rPr lang="en-US" smtClean="0"/>
              <a:t>2/14/2014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33365-2463-4DB7-892C-2716F7422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50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 2010"/>
          <p:cNvSpPr txBox="1"/>
          <p:nvPr/>
        </p:nvSpPr>
        <p:spPr>
          <a:xfrm>
            <a:off x="637619" y="645480"/>
            <a:ext cx="396615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In 2010</a:t>
            </a:r>
            <a:endParaRPr lang="en-US" sz="8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7" name="1 in 8"/>
          <p:cNvSpPr txBox="1"/>
          <p:nvPr/>
        </p:nvSpPr>
        <p:spPr>
          <a:xfrm>
            <a:off x="637619" y="2279353"/>
            <a:ext cx="24368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1 in 8</a:t>
            </a:r>
            <a:endParaRPr lang="en-US" sz="7200" dirty="0">
              <a:ln w="0"/>
              <a:solidFill>
                <a:schemeClr val="accent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8" name="american"/>
          <p:cNvSpPr txBox="1"/>
          <p:nvPr/>
        </p:nvSpPr>
        <p:spPr>
          <a:xfrm>
            <a:off x="637619" y="3911138"/>
            <a:ext cx="719216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+mj-lt"/>
              </a:rPr>
              <a:t>Americans over age </a:t>
            </a:r>
            <a:r>
              <a:rPr lang="en-US" sz="5400" b="1" dirty="0" smtClean="0">
                <a:latin typeface="+mj-lt"/>
              </a:rPr>
              <a:t>65</a:t>
            </a:r>
            <a:r>
              <a:rPr lang="en-US" sz="5400" dirty="0" smtClean="0">
                <a:latin typeface="+mj-lt"/>
              </a:rPr>
              <a:t> </a:t>
            </a:r>
          </a:p>
          <a:p>
            <a:r>
              <a:rPr lang="en-US" sz="5400" dirty="0" smtClean="0">
                <a:latin typeface="+mj-lt"/>
              </a:rPr>
              <a:t>have Alzheimer’s disease</a:t>
            </a:r>
            <a:endParaRPr lang="en-US" sz="5400" dirty="0">
              <a:latin typeface="+mj-lt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62318" y="890234"/>
            <a:ext cx="517347" cy="1633252"/>
          </a:xfrm>
          <a:prstGeom prst="rect">
            <a:avLst/>
          </a:prstGeom>
        </p:spPr>
      </p:pic>
      <p:pic>
        <p:nvPicPr>
          <p:cNvPr id="10" name="orange man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62317" y="890234"/>
            <a:ext cx="517347" cy="163325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318205" y="890234"/>
            <a:ext cx="517347" cy="163325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74092" y="890234"/>
            <a:ext cx="517347" cy="163325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829979" y="890234"/>
            <a:ext cx="517347" cy="163325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85866" y="890234"/>
            <a:ext cx="517347" cy="163325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341753" y="890234"/>
            <a:ext cx="517347" cy="163325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097640" y="890234"/>
            <a:ext cx="517347" cy="163325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853527" y="890234"/>
            <a:ext cx="517347" cy="1633252"/>
          </a:xfrm>
          <a:prstGeom prst="rect">
            <a:avLst/>
          </a:prstGeom>
        </p:spPr>
      </p:pic>
      <p:pic>
        <p:nvPicPr>
          <p:cNvPr id="20" name="Hackbea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91439" y="69788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43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600"/>
                            </p:stCondLst>
                            <p:childTnLst>
                              <p:par>
                                <p:cTn id="23" presetID="1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8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7614617" y="568604"/>
            <a:ext cx="1533118" cy="153311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400101" y="878090"/>
            <a:ext cx="60340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People with age of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00101" y="1926962"/>
            <a:ext cx="679731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Are more likely to have </a:t>
            </a:r>
          </a:p>
          <a:p>
            <a:r>
              <a:rPr lang="en-US" sz="5400" b="1" dirty="0" smtClean="0"/>
              <a:t>Parkinson</a:t>
            </a:r>
            <a:r>
              <a:rPr lang="en-US" sz="5400" dirty="0" smtClean="0"/>
              <a:t> disease</a:t>
            </a:r>
          </a:p>
          <a:p>
            <a:endParaRPr lang="en-US" sz="5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39242" y="4079618"/>
            <a:ext cx="472711" cy="14923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587786" y="4079618"/>
            <a:ext cx="472711" cy="149233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336330" y="4079618"/>
            <a:ext cx="472711" cy="149233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084874" y="4079618"/>
            <a:ext cx="472711" cy="14923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36552" y="4079618"/>
            <a:ext cx="472711" cy="149233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573539" y="5760495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100</a:t>
            </a:r>
            <a:endParaRPr lang="en-US" b="1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24754" y="5745655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1</a:t>
            </a:r>
            <a:endParaRPr lang="en-US" b="1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73298" y="5745655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2</a:t>
            </a:r>
            <a:endParaRPr lang="en-US" b="1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421842" y="576406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3</a:t>
            </a:r>
            <a:endParaRPr lang="en-US" b="1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70386" y="5760495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4</a:t>
            </a:r>
            <a:endParaRPr lang="en-US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03528" y="3939765"/>
            <a:ext cx="23278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. . .</a:t>
            </a:r>
            <a:endParaRPr lang="en-US" sz="13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705595" y="873498"/>
            <a:ext cx="14318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60+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820938" y="4079617"/>
            <a:ext cx="491014" cy="149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48999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30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/>
      <p:bldP spid="8" grpId="0"/>
      <p:bldP spid="18" grpId="0"/>
      <p:bldP spid="19" grpId="0"/>
      <p:bldP spid="20" grpId="0"/>
      <p:bldP spid="21" grpId="0"/>
      <p:bldP spid="22" grpId="0"/>
      <p:bldP spid="23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g light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g blue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Bg dark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14646" y="724632"/>
            <a:ext cx="65982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otenay" panose="02000604050000020004" pitchFamily="2" charset="0"/>
                <a:ea typeface="Adobe Fan Heiti Std B" panose="020B0700000000000000" pitchFamily="34" charset="-128"/>
              </a:rPr>
              <a:t>Modern life</a:t>
            </a:r>
            <a:endParaRPr lang="en-US" sz="9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otenay" panose="02000604050000020004" pitchFamily="2" charset="0"/>
              <a:ea typeface="Adobe Fan Heiti Std B" panose="020B0700000000000000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4646" y="2294292"/>
            <a:ext cx="463139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</a:t>
            </a:r>
            <a:r>
              <a:rPr lang="en-US" sz="8800" dirty="0" smtClean="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 harder</a:t>
            </a:r>
            <a:endParaRPr lang="en-US" sz="8800" dirty="0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4646" y="3637376"/>
            <a:ext cx="575830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asco Sans" panose="020B0604030500040204" pitchFamily="34" charset="0"/>
              </a:rPr>
              <a:t>f</a:t>
            </a:r>
            <a:r>
              <a:rPr lang="en-US" sz="8800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asco Sans" panose="020B0604030500040204" pitchFamily="34" charset="0"/>
              </a:rPr>
              <a:t>or </a:t>
            </a:r>
            <a:r>
              <a:rPr lang="en-US" sz="8800" dirty="0" smtClean="0">
                <a:ln w="0"/>
                <a:solidFill>
                  <a:srgbClr val="92D050"/>
                </a:solidFill>
                <a:effectLst>
                  <a:outerShdw blurRad="38100" dist="38100" dir="2700000" algn="tl" rotWithShape="0">
                    <a:srgbClr val="000000">
                      <a:alpha val="43137"/>
                    </a:srgbClr>
                  </a:outerShdw>
                </a:effectLst>
                <a:latin typeface="Wasco Sans" panose="020B0604030500040204" pitchFamily="34" charset="0"/>
              </a:rPr>
              <a:t>Elderly</a:t>
            </a:r>
          </a:p>
        </p:txBody>
      </p:sp>
    </p:spTree>
    <p:extLst>
      <p:ext uri="{BB962C8B-B14F-4D97-AF65-F5344CB8AC3E}">
        <p14:creationId xmlns:p14="http://schemas.microsoft.com/office/powerpoint/2010/main" val="2482942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4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143435" y="-125506"/>
            <a:ext cx="12335435" cy="698350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386138" y="1533857"/>
            <a:ext cx="74197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latin typeface="+mj-lt"/>
                <a:ea typeface="Adobe Fan Heiti Std B" panose="020B0700000000000000" pitchFamily="34" charset="-128"/>
              </a:rPr>
              <a:t>But we have a solution!</a:t>
            </a:r>
            <a:endParaRPr lang="en-US" sz="6000" dirty="0">
              <a:latin typeface="+mj-lt"/>
              <a:ea typeface="Adobe Fan Heiti Std B" panose="020B0700000000000000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84703" y="3429000"/>
            <a:ext cx="5022593" cy="14465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z="69850" extrusionH="254000"/>
          </a:bodyPr>
          <a:lstStyle/>
          <a:p>
            <a:r>
              <a:rPr lang="en-US" sz="88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Kozuka Gothic Pr6N B" panose="020B0800000000000000" pitchFamily="34" charset="-128"/>
                <a:ea typeface="Kozuka Gothic Pr6N B" panose="020B0800000000000000" pitchFamily="34" charset="-128"/>
                <a:cs typeface="Aharoni" panose="02010803020104030203" pitchFamily="2" charset="-79"/>
              </a:rPr>
              <a:t>LET’S SEE</a:t>
            </a:r>
            <a:endParaRPr lang="en-US" sz="8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Kozuka Gothic Pr6N B" panose="020B0800000000000000" pitchFamily="34" charset="-128"/>
              <a:ea typeface="Kozuka Gothic Pr6N B" panose="020B0800000000000000" pitchFamily="34" charset="-128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96057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3"/>
          <p:cNvSpPr/>
          <p:nvPr/>
        </p:nvSpPr>
        <p:spPr>
          <a:xfrm>
            <a:off x="2743200" y="645459"/>
            <a:ext cx="6705600" cy="367553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dirty="0"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15" name="bg2"/>
          <p:cNvSpPr/>
          <p:nvPr/>
        </p:nvSpPr>
        <p:spPr>
          <a:xfrm>
            <a:off x="2743200" y="650281"/>
            <a:ext cx="6705600" cy="36755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bg1"/>
          <p:cNvSpPr/>
          <p:nvPr/>
        </p:nvSpPr>
        <p:spPr>
          <a:xfrm>
            <a:off x="2743200" y="645459"/>
            <a:ext cx="6705600" cy="36755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bottom"/>
          <p:cNvSpPr/>
          <p:nvPr/>
        </p:nvSpPr>
        <p:spPr>
          <a:xfrm>
            <a:off x="5360894" y="4545105"/>
            <a:ext cx="1470212" cy="34065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lumn"/>
          <p:cNvSpPr/>
          <p:nvPr/>
        </p:nvSpPr>
        <p:spPr>
          <a:xfrm>
            <a:off x="5898776" y="4320989"/>
            <a:ext cx="394448" cy="3944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No need to touch"/>
          <p:cNvSpPr txBox="1"/>
          <p:nvPr/>
        </p:nvSpPr>
        <p:spPr>
          <a:xfrm>
            <a:off x="4490487" y="1394645"/>
            <a:ext cx="360547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No need </a:t>
            </a:r>
          </a:p>
          <a:p>
            <a:r>
              <a:rPr lang="en-US" sz="6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to touch</a:t>
            </a:r>
            <a:endParaRPr lang="en-US" sz="6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3" name="No keyboard"/>
          <p:cNvSpPr txBox="1"/>
          <p:nvPr/>
        </p:nvSpPr>
        <p:spPr>
          <a:xfrm>
            <a:off x="4031000" y="1994809"/>
            <a:ext cx="43178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No keyboard</a:t>
            </a:r>
            <a:endParaRPr lang="en-US" sz="54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pic>
        <p:nvPicPr>
          <p:cNvPr id="14" name="kinect"/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650" y="3919274"/>
            <a:ext cx="3250794" cy="3250794"/>
          </a:xfrm>
          <a:prstGeom prst="rect">
            <a:avLst/>
          </a:prstGeom>
        </p:spPr>
      </p:pic>
      <p:sp>
        <p:nvSpPr>
          <p:cNvPr id="17" name="MySong"/>
          <p:cNvSpPr txBox="1"/>
          <p:nvPr/>
        </p:nvSpPr>
        <p:spPr>
          <a:xfrm>
            <a:off x="5360894" y="1312068"/>
            <a:ext cx="44556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>
                <a:latin typeface="Adobe Heiti Std R" panose="020B0400000000000000" pitchFamily="34" charset="-128"/>
                <a:ea typeface="Adobe Heiti Std R" panose="020B0400000000000000" pitchFamily="34" charset="-128"/>
              </a:rPr>
              <a:t>MySong</a:t>
            </a:r>
            <a:endParaRPr lang="en-US" sz="4400" b="1" dirty="0"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18" name="Artist"/>
          <p:cNvSpPr txBox="1"/>
          <p:nvPr/>
        </p:nvSpPr>
        <p:spPr>
          <a:xfrm>
            <a:off x="5360894" y="2081509"/>
            <a:ext cx="1328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Artist</a:t>
            </a:r>
            <a:endParaRPr lang="en-US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9" name="BtnPlay"/>
          <p:cNvSpPr/>
          <p:nvPr/>
        </p:nvSpPr>
        <p:spPr>
          <a:xfrm rot="5400000">
            <a:off x="5455792" y="2677565"/>
            <a:ext cx="587360" cy="550923"/>
          </a:xfrm>
          <a:prstGeom prst="triangl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disk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250" y="1312068"/>
            <a:ext cx="2133302" cy="2133302"/>
          </a:xfrm>
          <a:prstGeom prst="rect">
            <a:avLst/>
          </a:prstGeom>
        </p:spPr>
      </p:pic>
      <p:sp>
        <p:nvSpPr>
          <p:cNvPr id="21" name="BtnPause"/>
          <p:cNvSpPr/>
          <p:nvPr/>
        </p:nvSpPr>
        <p:spPr>
          <a:xfrm rot="16200000">
            <a:off x="5288962" y="2640220"/>
            <a:ext cx="861111" cy="836630"/>
          </a:xfrm>
          <a:prstGeom prst="mathEqual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0" y="0"/>
            <a:ext cx="2743200" cy="6001789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9428037" y="-82756"/>
            <a:ext cx="2743200" cy="4798191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creen"/>
          <p:cNvSpPr/>
          <p:nvPr/>
        </p:nvSpPr>
        <p:spPr>
          <a:xfrm>
            <a:off x="2743200" y="645459"/>
            <a:ext cx="6705600" cy="3675530"/>
          </a:xfrm>
          <a:prstGeom prst="frame">
            <a:avLst>
              <a:gd name="adj1" fmla="val 370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512916" y="-365760"/>
            <a:ext cx="8545484" cy="1011219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9378610" y="6001789"/>
            <a:ext cx="28420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+mj-lt"/>
                <a:ea typeface="Adobe Heiti Std R" panose="020B0400000000000000" pitchFamily="34" charset="-128"/>
              </a:rPr>
              <a:t>Kinect</a:t>
            </a:r>
            <a:endParaRPr lang="en-US" sz="4000" dirty="0">
              <a:latin typeface="+mj-lt"/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67341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9167E-6 -1.85185E-6 L -0.54179 0.0048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96" y="23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2.96296E-6 L -0.54362 0.00092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187" y="46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52161 -0.00648 L 4.16667E-6 -1.85185E-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81" y="32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5487 -0.00393 L 0 -3.7037E-7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435" y="-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0" presetClass="path" presetSubtype="0" accel="50000" decel="50000" fill="hold" grpId="2" nodeType="after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6 -1.85185E-6 L -0.56524 0.0048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268" y="231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-1.48148E-6 L -0.54909 0.00023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461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54323 -0.01042 L 0.00456 -0.01042 " pathEditMode="relative" ptsTypes="AA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5431 0.00903 L 1.66667E-6 7.40741E-7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161" y="-46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54701 0.00694 L -4.58333E-6 4.44444E-6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57" y="-347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54909 0.00995 L -6.25E-7 -4.81481E-6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461" y="-602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55169 -0.00416 L 4.16667E-6 -2.22222E-6 " pathEditMode="relative" rAng="0" ptsTypes="AA">
                                      <p:cBhvr>
                                        <p:cTn id="4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591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1" presetClass="exit" presetSubtype="0" fill="hold" grpId="2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4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5" grpId="0" animBg="1"/>
      <p:bldP spid="15" grpId="1" animBg="1"/>
      <p:bldP spid="15" grpId="2" animBg="1"/>
      <p:bldP spid="12" grpId="0" animBg="1"/>
      <p:bldP spid="12" grpId="1" animBg="1"/>
      <p:bldP spid="10" grpId="0"/>
      <p:bldP spid="10" grpId="1"/>
      <p:bldP spid="10" grpId="2"/>
      <p:bldP spid="13" grpId="0"/>
      <p:bldP spid="13" grpId="1"/>
      <p:bldP spid="17" grpId="0"/>
      <p:bldP spid="17" grpId="1"/>
      <p:bldP spid="18" grpId="0"/>
      <p:bldP spid="18" grpId="1"/>
      <p:bldP spid="19" grpId="0" animBg="1"/>
      <p:bldP spid="19" grpId="1" animBg="1"/>
      <p:bldP spid="19" grpId="2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51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49293" y="665981"/>
            <a:ext cx="444670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dobe Heiti Std R" panose="020B0400000000000000" pitchFamily="34" charset="-128"/>
                <a:ea typeface="Adobe Heiti Std R" panose="020B0400000000000000" pitchFamily="34" charset="-128"/>
              </a:rPr>
              <a:t>We keep track of your HEALTH too!</a:t>
            </a:r>
            <a:r>
              <a:rPr lang="en-US" sz="54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54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8838" y="749108"/>
            <a:ext cx="2532031" cy="46823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49293" y="512092"/>
            <a:ext cx="42141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</a:t>
            </a:r>
            <a:r>
              <a:rPr lang="en-US" sz="44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ot only your gesture</a:t>
            </a:r>
            <a:endParaRPr lang="en-US" sz="44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70636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91667E-6 -2.59259E-6 L 0.0017 0.42431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2120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48393"/>
            <a:ext cx="10515600" cy="5528570"/>
          </a:xfrm>
        </p:spPr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Hackbeat</a:t>
            </a:r>
            <a:r>
              <a:rPr lang="en-US"/>
              <a:t>" Kevin MacLeod (incompetech.com) </a:t>
            </a:r>
            <a:r>
              <a:rPr lang="en-US" smtClean="0"/>
              <a:t/>
            </a:r>
            <a:br>
              <a:rPr lang="en-US" smtClean="0"/>
            </a:br>
            <a:r>
              <a:rPr lang="en-US"/>
              <a:t>Licensed under Creative Commons: By Attribution 3.0</a:t>
            </a:r>
            <a:r>
              <a:rPr lang="en-US" smtClean="0"/>
              <a:t/>
            </a:r>
            <a:br>
              <a:rPr lang="en-US" smtClean="0"/>
            </a:br>
            <a:r>
              <a:rPr lang="en-US"/>
              <a:t>http://creativecommons.org/licenses/by/3.0/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804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</TotalTime>
  <Words>76</Words>
  <Application>Microsoft Office PowerPoint</Application>
  <PresentationFormat>Widescreen</PresentationFormat>
  <Paragraphs>28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Adobe Fan Heiti Std B</vt:lpstr>
      <vt:lpstr>Adobe Heiti Std R</vt:lpstr>
      <vt:lpstr>Kozuka Gothic Pr6N B</vt:lpstr>
      <vt:lpstr>Aharoni</vt:lpstr>
      <vt:lpstr>Arial</vt:lpstr>
      <vt:lpstr>Calibri</vt:lpstr>
      <vt:lpstr>Calibri Light</vt:lpstr>
      <vt:lpstr>Kootenay</vt:lpstr>
      <vt:lpstr>Wasco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30</cp:revision>
  <dcterms:created xsi:type="dcterms:W3CDTF">2014-02-14T03:54:47Z</dcterms:created>
  <dcterms:modified xsi:type="dcterms:W3CDTF">2014-02-14T15:26:31Z</dcterms:modified>
</cp:coreProperties>
</file>

<file path=docProps/thumbnail.jpeg>
</file>